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7"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ru-RU" smtClean="0"/>
              <a:t>Образец заголовка</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4FE801BB-34FF-4478-B8A0-DD51074A2E0A}" type="datetimeFigureOut">
              <a:rPr lang="ru-RU" smtClean="0"/>
              <a:t>11.02.2024</a:t>
            </a:fld>
            <a:endParaRPr lang="ru-RU"/>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ru-RU"/>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7E3571C-0385-4640-8504-8B49906DE785}" type="slidenum">
              <a:rPr lang="ru-RU" smtClean="0"/>
              <a:t>‹#›</a:t>
            </a:fld>
            <a:endParaRPr lang="ru-RU"/>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36527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FE801BB-34FF-4478-B8A0-DD51074A2E0A}" type="datetimeFigureOut">
              <a:rPr lang="ru-RU" smtClean="0"/>
              <a:t>11.02.2024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E3571C-0385-4640-8504-8B49906DE785}" type="slidenum">
              <a:rPr lang="ru-RU" smtClean="0"/>
              <a:t>‹#›</a:t>
            </a:fld>
            <a:endParaRPr lang="ru-RU"/>
          </a:p>
        </p:txBody>
      </p:sp>
    </p:spTree>
    <p:extLst>
      <p:ext uri="{BB962C8B-B14F-4D97-AF65-F5344CB8AC3E}">
        <p14:creationId xmlns:p14="http://schemas.microsoft.com/office/powerpoint/2010/main" val="3279313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FE801BB-34FF-4478-B8A0-DD51074A2E0A}" type="datetimeFigureOut">
              <a:rPr lang="ru-RU" smtClean="0"/>
              <a:t>11.02.2024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E3571C-0385-4640-8504-8B49906DE785}" type="slidenum">
              <a:rPr lang="ru-RU" smtClean="0"/>
              <a:t>‹#›</a:t>
            </a:fld>
            <a:endParaRPr lang="ru-RU"/>
          </a:p>
        </p:txBody>
      </p:sp>
    </p:spTree>
    <p:extLst>
      <p:ext uri="{BB962C8B-B14F-4D97-AF65-F5344CB8AC3E}">
        <p14:creationId xmlns:p14="http://schemas.microsoft.com/office/powerpoint/2010/main" val="2147423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FE801BB-34FF-4478-B8A0-DD51074A2E0A}" type="datetimeFigureOut">
              <a:rPr lang="ru-RU" smtClean="0"/>
              <a:t>11.02.2024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E3571C-0385-4640-8504-8B49906DE785}" type="slidenum">
              <a:rPr lang="ru-RU" smtClean="0"/>
              <a:t>‹#›</a:t>
            </a:fld>
            <a:endParaRPr lang="ru-RU"/>
          </a:p>
        </p:txBody>
      </p:sp>
    </p:spTree>
    <p:extLst>
      <p:ext uri="{BB962C8B-B14F-4D97-AF65-F5344CB8AC3E}">
        <p14:creationId xmlns:p14="http://schemas.microsoft.com/office/powerpoint/2010/main" val="2769333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4FE801BB-34FF-4478-B8A0-DD51074A2E0A}" type="datetimeFigureOut">
              <a:rPr lang="ru-RU" smtClean="0"/>
              <a:t>11.02.2024</a:t>
            </a:fld>
            <a:endParaRPr lang="ru-RU"/>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7E3571C-0385-4640-8504-8B49906DE785}" type="slidenum">
              <a:rPr lang="ru-RU" smtClean="0"/>
              <a:t>‹#›</a:t>
            </a:fld>
            <a:endParaRPr lang="ru-RU"/>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61464361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FE801BB-34FF-4478-B8A0-DD51074A2E0A}" type="datetimeFigureOut">
              <a:rPr lang="ru-RU" smtClean="0"/>
              <a:t>11.02.2024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E3571C-0385-4640-8504-8B49906DE785}" type="slidenum">
              <a:rPr lang="ru-RU" smtClean="0"/>
              <a:t>‹#›</a:t>
            </a:fld>
            <a:endParaRPr lang="ru-RU"/>
          </a:p>
        </p:txBody>
      </p:sp>
    </p:spTree>
    <p:extLst>
      <p:ext uri="{BB962C8B-B14F-4D97-AF65-F5344CB8AC3E}">
        <p14:creationId xmlns:p14="http://schemas.microsoft.com/office/powerpoint/2010/main" val="3828979897"/>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57300" y="2909102"/>
            <a:ext cx="4800600" cy="299639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33864" y="2909102"/>
            <a:ext cx="4800600" cy="299639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FE801BB-34FF-4478-B8A0-DD51074A2E0A}" type="datetimeFigureOut">
              <a:rPr lang="ru-RU" smtClean="0"/>
              <a:t>11.02.2024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7E3571C-0385-4640-8504-8B49906DE785}" type="slidenum">
              <a:rPr lang="ru-RU" smtClean="0"/>
              <a:t>‹#›</a:t>
            </a:fld>
            <a:endParaRPr lang="ru-RU"/>
          </a:p>
        </p:txBody>
      </p:sp>
    </p:spTree>
    <p:extLst>
      <p:ext uri="{BB962C8B-B14F-4D97-AF65-F5344CB8AC3E}">
        <p14:creationId xmlns:p14="http://schemas.microsoft.com/office/powerpoint/2010/main" val="4039959038"/>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FE801BB-34FF-4478-B8A0-DD51074A2E0A}" type="datetimeFigureOut">
              <a:rPr lang="ru-RU" smtClean="0"/>
              <a:t>11.02.2024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7E3571C-0385-4640-8504-8B49906DE785}" type="slidenum">
              <a:rPr lang="ru-RU" smtClean="0"/>
              <a:t>‹#›</a:t>
            </a:fld>
            <a:endParaRPr lang="ru-RU"/>
          </a:p>
        </p:txBody>
      </p:sp>
    </p:spTree>
    <p:extLst>
      <p:ext uri="{BB962C8B-B14F-4D97-AF65-F5344CB8AC3E}">
        <p14:creationId xmlns:p14="http://schemas.microsoft.com/office/powerpoint/2010/main" val="329657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801BB-34FF-4478-B8A0-DD51074A2E0A}" type="datetimeFigureOut">
              <a:rPr lang="ru-RU" smtClean="0"/>
              <a:t>11.02.2024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7E3571C-0385-4640-8504-8B49906DE785}" type="slidenum">
              <a:rPr lang="ru-RU" smtClean="0"/>
              <a:t>‹#›</a:t>
            </a:fld>
            <a:endParaRPr lang="ru-RU"/>
          </a:p>
        </p:txBody>
      </p:sp>
    </p:spTree>
    <p:extLst>
      <p:ext uri="{BB962C8B-B14F-4D97-AF65-F5344CB8AC3E}">
        <p14:creationId xmlns:p14="http://schemas.microsoft.com/office/powerpoint/2010/main" val="3773560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ru-RU" smtClean="0"/>
              <a:t>Образец заголовка</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65051" y="6375679"/>
            <a:ext cx="1233355" cy="348462"/>
          </a:xfrm>
        </p:spPr>
        <p:txBody>
          <a:bodyPr/>
          <a:lstStyle/>
          <a:p>
            <a:fld id="{4FE801BB-34FF-4478-B8A0-DD51074A2E0A}" type="datetimeFigureOut">
              <a:rPr lang="ru-RU" smtClean="0"/>
              <a:t>11.02.2024</a:t>
            </a:fld>
            <a:endParaRPr lang="ru-RU"/>
          </a:p>
        </p:txBody>
      </p:sp>
      <p:sp>
        <p:nvSpPr>
          <p:cNvPr id="6" name="Footer Placeholder 5"/>
          <p:cNvSpPr>
            <a:spLocks noGrp="1"/>
          </p:cNvSpPr>
          <p:nvPr>
            <p:ph type="ftr" sz="quarter" idx="11"/>
          </p:nvPr>
        </p:nvSpPr>
        <p:spPr>
          <a:xfrm>
            <a:off x="2103620" y="6375679"/>
            <a:ext cx="3482179" cy="345796"/>
          </a:xfrm>
        </p:spPr>
        <p:txBody>
          <a:bodyPr/>
          <a:lstStyle/>
          <a:p>
            <a:endParaRPr lang="ru-RU"/>
          </a:p>
        </p:txBody>
      </p:sp>
      <p:sp>
        <p:nvSpPr>
          <p:cNvPr id="7" name="Slide Number Placeholder 6"/>
          <p:cNvSpPr>
            <a:spLocks noGrp="1"/>
          </p:cNvSpPr>
          <p:nvPr>
            <p:ph type="sldNum" sz="quarter" idx="12"/>
          </p:nvPr>
        </p:nvSpPr>
        <p:spPr>
          <a:xfrm>
            <a:off x="5691014" y="6375679"/>
            <a:ext cx="1232456" cy="345796"/>
          </a:xfrm>
        </p:spPr>
        <p:txBody>
          <a:bodyPr/>
          <a:lstStyle/>
          <a:p>
            <a:fld id="{67E3571C-0385-4640-8504-8B49906DE785}" type="slidenum">
              <a:rPr lang="ru-RU" smtClean="0"/>
              <a:t>‹#›</a:t>
            </a:fld>
            <a:endParaRPr lang="ru-RU"/>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6522358"/>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65950" y="6375679"/>
            <a:ext cx="1232456" cy="348462"/>
          </a:xfrm>
        </p:spPr>
        <p:txBody>
          <a:bodyPr/>
          <a:lstStyle/>
          <a:p>
            <a:fld id="{4FE801BB-34FF-4478-B8A0-DD51074A2E0A}" type="datetimeFigureOut">
              <a:rPr lang="ru-RU" smtClean="0"/>
              <a:t>11.02.2024</a:t>
            </a:fld>
            <a:endParaRPr lang="ru-RU"/>
          </a:p>
        </p:txBody>
      </p:sp>
      <p:sp>
        <p:nvSpPr>
          <p:cNvPr id="6" name="Footer Placeholder 5"/>
          <p:cNvSpPr>
            <a:spLocks noGrp="1"/>
          </p:cNvSpPr>
          <p:nvPr>
            <p:ph type="ftr" sz="quarter" idx="11"/>
          </p:nvPr>
        </p:nvSpPr>
        <p:spPr>
          <a:xfrm>
            <a:off x="2103621" y="6375679"/>
            <a:ext cx="3482178" cy="345796"/>
          </a:xfrm>
        </p:spPr>
        <p:txBody>
          <a:bodyPr/>
          <a:lstStyle/>
          <a:p>
            <a:endParaRPr lang="ru-RU"/>
          </a:p>
        </p:txBody>
      </p:sp>
      <p:sp>
        <p:nvSpPr>
          <p:cNvPr id="7" name="Slide Number Placeholder 6"/>
          <p:cNvSpPr>
            <a:spLocks noGrp="1"/>
          </p:cNvSpPr>
          <p:nvPr>
            <p:ph type="sldNum" sz="quarter" idx="12"/>
          </p:nvPr>
        </p:nvSpPr>
        <p:spPr>
          <a:xfrm>
            <a:off x="5687568" y="6375679"/>
            <a:ext cx="1234440" cy="345796"/>
          </a:xfrm>
        </p:spPr>
        <p:txBody>
          <a:bodyPr/>
          <a:lstStyle/>
          <a:p>
            <a:fld id="{67E3571C-0385-4640-8504-8B49906DE785}" type="slidenum">
              <a:rPr lang="ru-RU" smtClean="0"/>
              <a:t>‹#›</a:t>
            </a:fld>
            <a:endParaRPr lang="ru-RU"/>
          </a:p>
        </p:txBody>
      </p:sp>
    </p:spTree>
    <p:extLst>
      <p:ext uri="{BB962C8B-B14F-4D97-AF65-F5344CB8AC3E}">
        <p14:creationId xmlns:p14="http://schemas.microsoft.com/office/powerpoint/2010/main" val="3507888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FE801BB-34FF-4478-B8A0-DD51074A2E0A}" type="datetimeFigureOut">
              <a:rPr lang="ru-RU" smtClean="0"/>
              <a:t>11.02.2024</a:t>
            </a:fld>
            <a:endParaRPr lang="ru-RU"/>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7E3571C-0385-4640-8504-8B49906DE785}" type="slidenum">
              <a:rPr lang="ru-RU" smtClean="0"/>
              <a:t>‹#›</a:t>
            </a:fld>
            <a:endParaRPr lang="ru-RU"/>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32631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419574" y="2058970"/>
            <a:ext cx="5617841" cy="3630630"/>
          </a:xfrm>
        </p:spPr>
        <p:txBody>
          <a:bodyPr>
            <a:normAutofit fontScale="90000"/>
          </a:bodyPr>
          <a:lstStyle/>
          <a:p>
            <a:r>
              <a:rPr lang="ru-RU" sz="3600" dirty="0" smtClean="0"/>
              <a:t>«Влияние </a:t>
            </a:r>
            <a:r>
              <a:rPr lang="ru-RU" sz="3600" dirty="0"/>
              <a:t>игровой</a:t>
            </a:r>
            <a:br>
              <a:rPr lang="ru-RU" sz="3600" dirty="0"/>
            </a:br>
            <a:r>
              <a:rPr lang="ru-RU" sz="3600" dirty="0"/>
              <a:t>деятельности на воспитание</a:t>
            </a:r>
            <a:br>
              <a:rPr lang="ru-RU" sz="3600" dirty="0"/>
            </a:br>
            <a:r>
              <a:rPr lang="ru-RU" sz="3600" dirty="0"/>
              <a:t>патриотизма у детей»</a:t>
            </a:r>
            <a:r>
              <a:rPr lang="ru-RU" dirty="0"/>
              <a:t/>
            </a:r>
            <a:br>
              <a:rPr lang="ru-RU" dirty="0"/>
            </a:br>
            <a:endParaRPr lang="ru-RU" dirty="0"/>
          </a:p>
        </p:txBody>
      </p:sp>
      <p:sp>
        <p:nvSpPr>
          <p:cNvPr id="3" name="Подзаголовок 2"/>
          <p:cNvSpPr>
            <a:spLocks noGrp="1"/>
          </p:cNvSpPr>
          <p:nvPr>
            <p:ph type="subTitle" idx="1"/>
          </p:nvPr>
        </p:nvSpPr>
        <p:spPr>
          <a:xfrm>
            <a:off x="7296727" y="5403273"/>
            <a:ext cx="4653945" cy="1244311"/>
          </a:xfrm>
        </p:spPr>
        <p:txBody>
          <a:bodyPr>
            <a:normAutofit/>
          </a:bodyPr>
          <a:lstStyle/>
          <a:p>
            <a:r>
              <a:rPr lang="ru-RU" b="0" dirty="0"/>
              <a:t>Материал подготовила воспитатель</a:t>
            </a:r>
            <a:r>
              <a:rPr lang="ru-RU" dirty="0"/>
              <a:t/>
            </a:r>
            <a:br>
              <a:rPr lang="ru-RU" dirty="0"/>
            </a:br>
            <a:r>
              <a:rPr lang="ru-RU" b="0" dirty="0"/>
              <a:t>Новикова Е.С.</a:t>
            </a:r>
            <a:endParaRPr lang="ru-RU" dirty="0">
              <a:latin typeface="Times New Roman" panose="02020603050405020304" pitchFamily="18" charset="0"/>
              <a:cs typeface="Times New Roman" panose="02020603050405020304" pitchFamily="18" charset="0"/>
            </a:endParaRPr>
          </a:p>
        </p:txBody>
      </p:sp>
      <p:sp>
        <p:nvSpPr>
          <p:cNvPr id="5" name="Подзаголовок 2"/>
          <p:cNvSpPr txBox="1">
            <a:spLocks/>
          </p:cNvSpPr>
          <p:nvPr/>
        </p:nvSpPr>
        <p:spPr>
          <a:xfrm>
            <a:off x="226291" y="318655"/>
            <a:ext cx="4653945" cy="1244311"/>
          </a:xfrm>
          <a:prstGeom prst="rect">
            <a:avLst/>
          </a:prstGeom>
        </p:spPr>
        <p:txBody>
          <a:bodyPr vert="horz" lIns="91440" tIns="45720" rIns="91440" bIns="45720" rtlCol="0" anchor="t">
            <a:normAutofit/>
          </a:bodyPr>
          <a:lstStyle>
            <a:lvl1pPr marL="0" indent="0" algn="ctr"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tx2"/>
                </a:solidFill>
                <a:latin typeface="+mn-lt"/>
                <a:ea typeface="+mn-ea"/>
                <a:cs typeface="+mn-cs"/>
              </a:defRPr>
            </a:lvl1pPr>
            <a:lvl2pPr marL="457200" indent="0" algn="ctr"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6pPr>
            <a:lvl7pPr marL="27432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7pPr>
            <a:lvl8pPr marL="32004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lumMod val="65000"/>
                    <a:lumOff val="35000"/>
                  </a:schemeClr>
                </a:solidFill>
                <a:latin typeface="+mn-lt"/>
                <a:ea typeface="+mn-ea"/>
                <a:cs typeface="+mn-cs"/>
              </a:defRPr>
            </a:lvl8pPr>
            <a:lvl9pPr marL="3657600" indent="0" algn="ctr"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lumMod val="65000"/>
                    <a:lumOff val="35000"/>
                  </a:schemeClr>
                </a:solidFill>
                <a:latin typeface="+mn-lt"/>
                <a:ea typeface="+mn-ea"/>
                <a:cs typeface="+mn-cs"/>
              </a:defRPr>
            </a:lvl9pPr>
          </a:lstStyle>
          <a:p>
            <a:r>
              <a:rPr lang="ru-RU" b="0" smtClean="0">
                <a:latin typeface="Times New Roman" panose="02020603050405020304" pitchFamily="18" charset="0"/>
                <a:cs typeface="Times New Roman" panose="02020603050405020304" pitchFamily="18" charset="0"/>
              </a:rPr>
              <a:t>МБДОУ «Детский сад N5 пгт. Кировский»</a:t>
            </a:r>
            <a:r>
              <a:rPr lang="ru-RU" smtClean="0">
                <a:latin typeface="Times New Roman" panose="02020603050405020304" pitchFamily="18" charset="0"/>
                <a:cs typeface="Times New Roman" panose="02020603050405020304" pitchFamily="18" charset="0"/>
              </a:rPr>
              <a:t/>
            </a:r>
            <a:br>
              <a:rPr lang="ru-RU" smtClean="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0043185"/>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Игра №3 </a:t>
            </a:r>
            <a:r>
              <a:rPr lang="ru-RU" b="1" dirty="0"/>
              <a:t>Юный детектив</a:t>
            </a:r>
            <a:endParaRPr lang="ru-RU" dirty="0"/>
          </a:p>
        </p:txBody>
      </p:sp>
      <p:sp>
        <p:nvSpPr>
          <p:cNvPr id="3" name="Объект 2"/>
          <p:cNvSpPr>
            <a:spLocks noGrp="1"/>
          </p:cNvSpPr>
          <p:nvPr>
            <p:ph idx="1"/>
          </p:nvPr>
        </p:nvSpPr>
        <p:spPr>
          <a:xfrm>
            <a:off x="1119703" y="1597844"/>
            <a:ext cx="6581996" cy="4586140"/>
          </a:xfrm>
        </p:spPr>
        <p:txBody>
          <a:bodyPr/>
          <a:lstStyle/>
          <a:p>
            <a:pPr lvl="0"/>
            <a:r>
              <a:rPr lang="ru-RU" dirty="0"/>
              <a:t>Она родилась в знатной семье, но старшие сестры жестоко с ней обращались, нарушали ее права, заставляли ее прислуживать им (т.е. рабство подневольный труд). Воспользовавшись своим правом на создание семьи, девушка была счастлива</a:t>
            </a:r>
            <a:r>
              <a:rPr lang="ru-RU" b="1" dirty="0"/>
              <a:t>. (Золушка) </a:t>
            </a:r>
            <a:r>
              <a:rPr lang="ru-RU" b="1" i="1" dirty="0"/>
              <a:t> </a:t>
            </a:r>
            <a:endParaRPr lang="ru-RU" dirty="0"/>
          </a:p>
          <a:p>
            <a:pPr lvl="0"/>
            <a:r>
              <a:rPr lang="ru-RU" dirty="0"/>
              <a:t>Этот герой русской народной сказки потерял жилище из-за одной коварной особы, претерпел унижения, и жестокое обращение пока самозванка не была выставлена из дома. </a:t>
            </a:r>
            <a:r>
              <a:rPr lang="ru-RU" b="1" dirty="0"/>
              <a:t>(</a:t>
            </a:r>
            <a:r>
              <a:rPr lang="ru-RU" b="1" dirty="0" err="1"/>
              <a:t>Заюшкина</a:t>
            </a:r>
            <a:r>
              <a:rPr lang="ru-RU" b="1" dirty="0"/>
              <a:t> избушка) </a:t>
            </a:r>
            <a:endParaRPr lang="ru-RU" dirty="0"/>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7809" y="4332795"/>
            <a:ext cx="4254631" cy="239323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8562" y="1128451"/>
            <a:ext cx="2828041" cy="2828041"/>
          </a:xfrm>
          <a:prstGeom prst="rect">
            <a:avLst/>
          </a:prstGeom>
        </p:spPr>
      </p:pic>
    </p:spTree>
    <p:extLst>
      <p:ext uri="{BB962C8B-B14F-4D97-AF65-F5344CB8AC3E}">
        <p14:creationId xmlns:p14="http://schemas.microsoft.com/office/powerpoint/2010/main" val="122051262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Игра №3 </a:t>
            </a:r>
            <a:r>
              <a:rPr lang="ru-RU" b="1" dirty="0"/>
              <a:t>Юный детектив</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96002" y="2895977"/>
            <a:ext cx="2695575" cy="3594100"/>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8711" y="1128451"/>
            <a:ext cx="2651289" cy="3535052"/>
          </a:xfrm>
          <a:prstGeom prst="rect">
            <a:avLst/>
          </a:prstGeom>
        </p:spPr>
      </p:pic>
      <p:sp>
        <p:nvSpPr>
          <p:cNvPr id="6" name="Прямоугольник 5"/>
          <p:cNvSpPr/>
          <p:nvPr/>
        </p:nvSpPr>
        <p:spPr>
          <a:xfrm>
            <a:off x="1097262" y="1298791"/>
            <a:ext cx="7594251" cy="646331"/>
          </a:xfrm>
          <a:prstGeom prst="rect">
            <a:avLst/>
          </a:prstGeom>
        </p:spPr>
        <p:txBody>
          <a:bodyPr wrap="square">
            <a:spAutoFit/>
          </a:bodyPr>
          <a:lstStyle/>
          <a:p>
            <a:pPr>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Данные игры используются на воспитательных мероприятиях, помогают детям закрепить знания о правах человека.</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994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Игра №4 Дерево честности</a:t>
            </a:r>
            <a:endParaRPr lang="ru-RU" dirty="0"/>
          </a:p>
        </p:txBody>
      </p:sp>
      <p:sp>
        <p:nvSpPr>
          <p:cNvPr id="3" name="Объект 2"/>
          <p:cNvSpPr>
            <a:spLocks noGrp="1"/>
          </p:cNvSpPr>
          <p:nvPr>
            <p:ph idx="1"/>
          </p:nvPr>
        </p:nvSpPr>
        <p:spPr>
          <a:xfrm>
            <a:off x="1251678" y="1282045"/>
            <a:ext cx="7637798" cy="5316718"/>
          </a:xfrm>
        </p:spPr>
        <p:txBody>
          <a:bodyPr>
            <a:normAutofit fontScale="92500" lnSpcReduction="20000"/>
          </a:bodyPr>
          <a:lstStyle/>
          <a:p>
            <a:pPr marL="0" indent="0">
              <a:buNone/>
            </a:pPr>
            <a:r>
              <a:rPr lang="ru-RU" dirty="0"/>
              <a:t>Мы все люди достойные, умные, и мудрецы </a:t>
            </a:r>
            <a:r>
              <a:rPr lang="ru-RU" u="sng" dirty="0"/>
              <a:t>говорят</a:t>
            </a:r>
            <a:r>
              <a:rPr lang="ru-RU" dirty="0"/>
              <a:t>: </a:t>
            </a:r>
            <a:r>
              <a:rPr lang="ru-RU" i="1" dirty="0"/>
              <a:t>«хочешь изменить мир - начни с себя»</a:t>
            </a:r>
            <a:r>
              <a:rPr lang="ru-RU" dirty="0"/>
              <a:t>.</a:t>
            </a:r>
          </a:p>
          <a:p>
            <a:pPr marL="0" indent="0">
              <a:buNone/>
            </a:pPr>
            <a:r>
              <a:rPr lang="ru-RU" dirty="0" smtClean="0"/>
              <a:t>    </a:t>
            </a:r>
            <a:r>
              <a:rPr lang="ru-RU" dirty="0"/>
              <a:t>Перед вами </a:t>
            </a:r>
            <a:r>
              <a:rPr lang="ru-RU" i="1" dirty="0"/>
              <a:t>«Древо честности»</a:t>
            </a:r>
            <a:r>
              <a:rPr lang="ru-RU" dirty="0"/>
              <a:t>. Я предлагаю сорвать с него по плоду и честно ответить хотя бы для себя на </a:t>
            </a:r>
            <a:r>
              <a:rPr lang="ru-RU" u="sng" dirty="0"/>
              <a:t>вопрос</a:t>
            </a:r>
            <a:r>
              <a:rPr lang="ru-RU" dirty="0"/>
              <a:t>: </a:t>
            </a:r>
            <a:r>
              <a:rPr lang="ru-RU" i="1" dirty="0"/>
              <a:t>«Когда в последний раз я…»</a:t>
            </a:r>
            <a:endParaRPr lang="ru-RU" dirty="0"/>
          </a:p>
          <a:p>
            <a:r>
              <a:rPr lang="ru-RU" dirty="0"/>
              <a:t>- испытывал гордость за свою страну;</a:t>
            </a:r>
          </a:p>
          <a:p>
            <a:r>
              <a:rPr lang="ru-RU" dirty="0"/>
              <a:t>- сделал что – то хорошее для своего родного края;</a:t>
            </a:r>
          </a:p>
          <a:p>
            <a:r>
              <a:rPr lang="ru-RU" dirty="0"/>
              <a:t>- испытывал гордость за свой народ;</a:t>
            </a:r>
          </a:p>
          <a:p>
            <a:r>
              <a:rPr lang="ru-RU" dirty="0"/>
              <a:t>- соблюдал обычаи своего народа;</a:t>
            </a:r>
          </a:p>
          <a:p>
            <a:r>
              <a:rPr lang="ru-RU" dirty="0"/>
              <a:t>- отстаивал честь своей Родины;</a:t>
            </a:r>
          </a:p>
          <a:p>
            <a:r>
              <a:rPr lang="ru-RU" dirty="0"/>
              <a:t>- был участником или свидетелем проявления милосердия и сострадания;</a:t>
            </a:r>
          </a:p>
          <a:p>
            <a:r>
              <a:rPr lang="ru-RU" dirty="0"/>
              <a:t>- радовался и смеялся от души на своей Земле;</a:t>
            </a:r>
          </a:p>
          <a:p>
            <a:r>
              <a:rPr lang="ru-RU" dirty="0"/>
              <a:t>- посадил дерево.</a:t>
            </a:r>
          </a:p>
          <a:p>
            <a:pPr marL="0" indent="0">
              <a:buNone/>
            </a:pPr>
            <a:r>
              <a:rPr lang="ru-RU" dirty="0"/>
              <a:t>  </a:t>
            </a:r>
            <a:endParaRPr lang="ru-RU" dirty="0"/>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b="10516"/>
          <a:stretch/>
        </p:blipFill>
        <p:spPr>
          <a:xfrm>
            <a:off x="8627847" y="1706251"/>
            <a:ext cx="3394470" cy="3280527"/>
          </a:xfrm>
          <a:prstGeom prst="rect">
            <a:avLst/>
          </a:prstGeom>
        </p:spPr>
      </p:pic>
    </p:spTree>
    <p:extLst>
      <p:ext uri="{BB962C8B-B14F-4D97-AF65-F5344CB8AC3E}">
        <p14:creationId xmlns:p14="http://schemas.microsoft.com/office/powerpoint/2010/main" val="4051586608"/>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Игра №4 Дерево честности</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20111" y="1312855"/>
            <a:ext cx="4000484" cy="5333979"/>
          </a:xfr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b="10516"/>
          <a:stretch/>
        </p:blipFill>
        <p:spPr>
          <a:xfrm>
            <a:off x="1124111" y="2796995"/>
            <a:ext cx="3914306" cy="3782914"/>
          </a:xfrm>
          <a:prstGeom prst="rect">
            <a:avLst/>
          </a:prstGeom>
        </p:spPr>
      </p:pic>
      <p:sp>
        <p:nvSpPr>
          <p:cNvPr id="7" name="Прямоугольник 6"/>
          <p:cNvSpPr/>
          <p:nvPr/>
        </p:nvSpPr>
        <p:spPr>
          <a:xfrm>
            <a:off x="1124111" y="1274352"/>
            <a:ext cx="6096000" cy="1200329"/>
          </a:xfrm>
          <a:prstGeom prst="rect">
            <a:avLst/>
          </a:prstGeom>
        </p:spPr>
        <p:txBody>
          <a:bodyPr>
            <a:spAutoFit/>
          </a:bodyPr>
          <a:lstStyle/>
          <a:p>
            <a:r>
              <a:rPr lang="ru-RU" dirty="0">
                <a:latin typeface="Times New Roman" panose="02020603050405020304" pitchFamily="18" charset="0"/>
                <a:ea typeface="Times New Roman" panose="02020603050405020304" pitchFamily="18" charset="0"/>
                <a:cs typeface="Times New Roman" panose="02020603050405020304" pitchFamily="18" charset="0"/>
              </a:rPr>
              <a:t> Детям можно задавать ещё другие вопросы. Вот мы с вами честно для себя признались, что мы действительно гордимся своей страной и что, только от нас зависит процветание нашей страны.</a:t>
            </a:r>
            <a:endParaRPr lang="ru-RU" dirty="0"/>
          </a:p>
        </p:txBody>
      </p:sp>
    </p:spTree>
    <p:extLst>
      <p:ext uri="{BB962C8B-B14F-4D97-AF65-F5344CB8AC3E}">
        <p14:creationId xmlns:p14="http://schemas.microsoft.com/office/powerpoint/2010/main" val="3297997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a:t>
            </a:r>
            <a:endParaRPr lang="ru-RU" dirty="0"/>
          </a:p>
        </p:txBody>
      </p:sp>
      <p:pic>
        <p:nvPicPr>
          <p:cNvPr id="4" name="Рисунок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756528" y="1158380"/>
            <a:ext cx="7283777" cy="5462833"/>
          </a:xfrm>
          <a:prstGeom prst="rect">
            <a:avLst/>
          </a:prstGeom>
          <a:ln>
            <a:noFill/>
          </a:ln>
          <a:effectLst>
            <a:softEdge rad="112500"/>
          </a:effectLst>
        </p:spPr>
      </p:pic>
      <p:sp>
        <p:nvSpPr>
          <p:cNvPr id="3" name="Объект 2"/>
          <p:cNvSpPr>
            <a:spLocks noGrp="1"/>
          </p:cNvSpPr>
          <p:nvPr>
            <p:ph idx="1"/>
          </p:nvPr>
        </p:nvSpPr>
        <p:spPr>
          <a:xfrm>
            <a:off x="1994039" y="1333893"/>
            <a:ext cx="7046266" cy="4595567"/>
          </a:xfrm>
        </p:spPr>
        <p:txBody>
          <a:bodyPr>
            <a:normAutofit fontScale="92500" lnSpcReduction="20000"/>
          </a:bodyPr>
          <a:lstStyle/>
          <a:p>
            <a:pPr marL="0" indent="0">
              <a:buNone/>
            </a:pPr>
            <a:r>
              <a:rPr lang="ru-RU" dirty="0" smtClean="0"/>
              <a:t>Представленные игры помогают достичь следующие задачи:</a:t>
            </a:r>
          </a:p>
          <a:p>
            <a:r>
              <a:rPr lang="ru-RU" dirty="0" smtClean="0"/>
              <a:t>Развивающие </a:t>
            </a:r>
            <a:r>
              <a:rPr lang="ru-RU" dirty="0"/>
              <a:t>задачи:</a:t>
            </a:r>
            <a:br>
              <a:rPr lang="ru-RU" dirty="0"/>
            </a:br>
            <a:r>
              <a:rPr lang="ru-RU" dirty="0"/>
              <a:t>1. продолжать развивать познавательный интерес у детей;</a:t>
            </a:r>
            <a:br>
              <a:rPr lang="ru-RU" dirty="0"/>
            </a:br>
            <a:r>
              <a:rPr lang="ru-RU" dirty="0"/>
              <a:t>2. способствовать развитию речи; развивать умение отгадывать загадки;</a:t>
            </a:r>
            <a:br>
              <a:rPr lang="ru-RU" dirty="0"/>
            </a:br>
            <a:r>
              <a:rPr lang="ru-RU" dirty="0"/>
              <a:t>3. способствовать развитию внимания, памяти и мышления.</a:t>
            </a:r>
            <a:br>
              <a:rPr lang="ru-RU" dirty="0"/>
            </a:br>
            <a:r>
              <a:rPr lang="ru-RU" dirty="0"/>
              <a:t>4. стимулировать творческую активность детей в игре, способствовать</a:t>
            </a:r>
            <a:br>
              <a:rPr lang="ru-RU" dirty="0"/>
            </a:br>
            <a:r>
              <a:rPr lang="ru-RU" dirty="0"/>
              <a:t>формированию умения взаимодействовать друг с другом</a:t>
            </a:r>
            <a:r>
              <a:rPr lang="ru-RU" dirty="0" smtClean="0"/>
              <a:t>.</a:t>
            </a:r>
          </a:p>
          <a:p>
            <a:r>
              <a:rPr lang="ru-RU" dirty="0" smtClean="0"/>
              <a:t>Воспитательные </a:t>
            </a:r>
            <a:r>
              <a:rPr lang="ru-RU" dirty="0"/>
              <a:t>задачи:</a:t>
            </a:r>
            <a:br>
              <a:rPr lang="ru-RU" dirty="0"/>
            </a:br>
            <a:r>
              <a:rPr lang="ru-RU" dirty="0"/>
              <a:t>1. воспитывать чувство патриотизма и любви к своей Родине – России;</a:t>
            </a:r>
            <a:br>
              <a:rPr lang="ru-RU" dirty="0"/>
            </a:br>
            <a:r>
              <a:rPr lang="ru-RU" dirty="0"/>
              <a:t>2. воспитывать в детях чувство товарищества, умение сопереживать и</a:t>
            </a:r>
            <a:br>
              <a:rPr lang="ru-RU" dirty="0"/>
            </a:br>
            <a:r>
              <a:rPr lang="ru-RU" dirty="0"/>
              <a:t>поддерживать друг друга;</a:t>
            </a:r>
            <a:br>
              <a:rPr lang="ru-RU" dirty="0"/>
            </a:br>
            <a:r>
              <a:rPr lang="ru-RU" dirty="0"/>
              <a:t>3. создать радостное и веселое настроение у детей.</a:t>
            </a:r>
          </a:p>
          <a:p>
            <a:pPr marL="0" indent="0">
              <a:buNone/>
            </a:pPr>
            <a:endParaRPr lang="ru-RU" dirty="0"/>
          </a:p>
        </p:txBody>
      </p:sp>
    </p:spTree>
    <p:extLst>
      <p:ext uri="{BB962C8B-B14F-4D97-AF65-F5344CB8AC3E}">
        <p14:creationId xmlns:p14="http://schemas.microsoft.com/office/powerpoint/2010/main" val="403966311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2545" y="195913"/>
            <a:ext cx="8709891" cy="6532419"/>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0189" y="1414021"/>
            <a:ext cx="3722409" cy="4963212"/>
          </a:xfrm>
          <a:prstGeom prst="rect">
            <a:avLst/>
          </a:prstGeom>
        </p:spPr>
      </p:pic>
    </p:spTree>
    <p:extLst>
      <p:ext uri="{BB962C8B-B14F-4D97-AF65-F5344CB8AC3E}">
        <p14:creationId xmlns:p14="http://schemas.microsoft.com/office/powerpoint/2010/main" val="152606389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36949" y="0"/>
            <a:ext cx="9984630" cy="6779373"/>
          </a:xfrm>
          <a:prstGeom prst="rect">
            <a:avLst/>
          </a:prstGeom>
          <a:ln>
            <a:noFill/>
          </a:ln>
          <a:effectLst>
            <a:outerShdw blurRad="50800" dist="50800" dir="5400000" algn="ctr" rotWithShape="0">
              <a:srgbClr val="000000"/>
            </a:outerShdw>
            <a:softEdge rad="112500"/>
          </a:effectLst>
        </p:spPr>
      </p:pic>
      <p:sp>
        <p:nvSpPr>
          <p:cNvPr id="3" name="Объект 2"/>
          <p:cNvSpPr>
            <a:spLocks noGrp="1"/>
          </p:cNvSpPr>
          <p:nvPr>
            <p:ph idx="1"/>
          </p:nvPr>
        </p:nvSpPr>
        <p:spPr>
          <a:xfrm>
            <a:off x="1251678" y="554182"/>
            <a:ext cx="9769901" cy="5733495"/>
          </a:xfrm>
        </p:spPr>
        <p:txBody>
          <a:bodyPr>
            <a:normAutofit fontScale="92500" lnSpcReduction="10000"/>
          </a:bodyPr>
          <a:lstStyle/>
          <a:p>
            <a:r>
              <a:rPr lang="ru-RU" sz="2200" b="1" dirty="0"/>
              <a:t> Ещё недавно нам казалось, что вопрос патриотизма в нашей стране давно решён. И вот теперь мы сталкиваемся с явлением, которые каждого честного человека глубоко ранят. Тема возрождения России стала звучать особенно актуально в наше время, когда старые идеалы утрачены, а новые не имеют чётких очертаний. Каждое время рождает своих героев. Мы, педагоги, должны помочь появиться этим героям нашего времени и воспитать настоящих патриотов России. Я в своей группе для воспитания нравственно-патриотических качеств, провожу с детьми игры. Актуальными для старшего дошкольного возраста являются игры сюжетно-ролевые, подвижные, театрализованные и дидактические игры. В сюжетно-ролевой игре мы взаимодействуем с детьми через окружающую жизнь, через обыгрывание литературных произведений. В подвижных играх мы развиваем у детей активно двигательную деятельность, приучаем соблюдать правила поведения. Через театрализованные игры мы учим детей имитировать характерные действия персонажей. Но особо хочу уделить внимание дидактическим играм, которые способствуют умственному, нравственному, эстетическому развитию.</a:t>
            </a:r>
          </a:p>
          <a:p>
            <a:pPr marL="0" indent="0">
              <a:buNone/>
            </a:pPr>
            <a:r>
              <a:rPr lang="ru-RU" dirty="0"/>
              <a:t> </a:t>
            </a:r>
          </a:p>
          <a:p>
            <a:endParaRPr lang="ru-RU" dirty="0"/>
          </a:p>
        </p:txBody>
      </p:sp>
    </p:spTree>
    <p:extLst>
      <p:ext uri="{BB962C8B-B14F-4D97-AF65-F5344CB8AC3E}">
        <p14:creationId xmlns:p14="http://schemas.microsoft.com/office/powerpoint/2010/main" val="156875490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colorTemperature colorTemp="6467"/>
                    </a14:imgEffect>
                    <a14:imgEffect>
                      <a14:brightnessContrast bright="34000" contrast="-1000"/>
                    </a14:imgEffect>
                  </a14:imgLayer>
                </a14:imgProps>
              </a:ext>
              <a:ext uri="{28A0092B-C50C-407E-A947-70E740481C1C}">
                <a14:useLocalDpi xmlns:a14="http://schemas.microsoft.com/office/drawing/2010/main" val="0"/>
              </a:ext>
            </a:extLst>
          </a:blip>
          <a:stretch>
            <a:fillRect/>
          </a:stretch>
        </p:blipFill>
        <p:spPr>
          <a:xfrm>
            <a:off x="950020" y="2836100"/>
            <a:ext cx="9014460" cy="2933700"/>
          </a:xfrm>
          <a:prstGeom prst="rect">
            <a:avLst/>
          </a:prstGeom>
          <a:ln>
            <a:noFill/>
          </a:ln>
          <a:effectLst>
            <a:softEdge rad="112500"/>
          </a:effectLst>
        </p:spPr>
      </p:pic>
      <p:sp>
        <p:nvSpPr>
          <p:cNvPr id="2" name="Заголовок 1"/>
          <p:cNvSpPr>
            <a:spLocks noGrp="1"/>
          </p:cNvSpPr>
          <p:nvPr>
            <p:ph type="title"/>
          </p:nvPr>
        </p:nvSpPr>
        <p:spPr/>
        <p:txBody>
          <a:bodyPr/>
          <a:lstStyle/>
          <a:p>
            <a:r>
              <a:rPr lang="ru-RU" dirty="0" smtClean="0"/>
              <a:t> Игра №1 Россия</a:t>
            </a:r>
            <a:endParaRPr lang="ru-RU" dirty="0"/>
          </a:p>
        </p:txBody>
      </p:sp>
      <p:sp>
        <p:nvSpPr>
          <p:cNvPr id="3" name="Объект 2"/>
          <p:cNvSpPr>
            <a:spLocks noGrp="1"/>
          </p:cNvSpPr>
          <p:nvPr>
            <p:ph idx="1"/>
          </p:nvPr>
        </p:nvSpPr>
        <p:spPr>
          <a:xfrm>
            <a:off x="1100849" y="1263192"/>
            <a:ext cx="10178322" cy="4390157"/>
          </a:xfrm>
        </p:spPr>
        <p:txBody>
          <a:bodyPr>
            <a:normAutofit lnSpcReduction="10000"/>
          </a:bodyPr>
          <a:lstStyle/>
          <a:p>
            <a:r>
              <a:rPr lang="ru-RU" dirty="0"/>
              <a:t>Существует большое количество разнообразных игр, нацеленных на развитие гражданской позиции у молодого поколения. Я предлагаю вам игру, которая называется </a:t>
            </a:r>
            <a:r>
              <a:rPr lang="ru-RU" b="1" i="1" dirty="0"/>
              <a:t>«Россия»</a:t>
            </a:r>
            <a:r>
              <a:rPr lang="ru-RU" b="1" dirty="0"/>
              <a:t>.</a:t>
            </a:r>
            <a:r>
              <a:rPr lang="ru-RU" u="sng" dirty="0"/>
              <a:t> </a:t>
            </a:r>
            <a:endParaRPr lang="ru-RU" dirty="0"/>
          </a:p>
          <a:p>
            <a:r>
              <a:rPr lang="ru-RU" b="1" u="sng" dirty="0"/>
              <a:t>Описание</a:t>
            </a:r>
            <a:r>
              <a:rPr lang="ru-RU" b="1" dirty="0"/>
              <a:t>: на каждую букву слова Россия, необходимо назвать </a:t>
            </a:r>
            <a:r>
              <a:rPr lang="ru-RU" b="1" u="sng" dirty="0"/>
              <a:t>ассоциацию</a:t>
            </a:r>
            <a:r>
              <a:rPr lang="ru-RU" b="1" dirty="0"/>
              <a:t>: какая первая буква в слове Россия….- теперь назовите слова.</a:t>
            </a:r>
            <a:endParaRPr lang="ru-RU" dirty="0"/>
          </a:p>
          <a:p>
            <a:r>
              <a:rPr lang="ru-RU" dirty="0"/>
              <a:t>Р - родная, родина, Русь, русская</a:t>
            </a:r>
          </a:p>
          <a:p>
            <a:r>
              <a:rPr lang="ru-RU" dirty="0"/>
              <a:t>О - особая, одна, огромная</a:t>
            </a:r>
          </a:p>
          <a:p>
            <a:r>
              <a:rPr lang="ru-RU" dirty="0"/>
              <a:t>С - сильная, смелая, страна</a:t>
            </a:r>
          </a:p>
          <a:p>
            <a:r>
              <a:rPr lang="ru-RU" dirty="0"/>
              <a:t>С - свободная, славная, стойкая</a:t>
            </a:r>
          </a:p>
          <a:p>
            <a:r>
              <a:rPr lang="ru-RU" dirty="0"/>
              <a:t>И - искусная, историческая, идеальная</a:t>
            </a:r>
          </a:p>
          <a:p>
            <a:r>
              <a:rPr lang="ru-RU" dirty="0"/>
              <a:t>Я - ясная, яркая, я. А вот мой вариант.</a:t>
            </a:r>
          </a:p>
          <a:p>
            <a:endParaRPr lang="ru-RU" dirty="0"/>
          </a:p>
        </p:txBody>
      </p:sp>
    </p:spTree>
    <p:extLst>
      <p:ext uri="{BB962C8B-B14F-4D97-AF65-F5344CB8AC3E}">
        <p14:creationId xmlns:p14="http://schemas.microsoft.com/office/powerpoint/2010/main" val="162903645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Игра №1 Россия</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60676" y="382385"/>
            <a:ext cx="4534293" cy="6045724"/>
          </a:xfrm>
        </p:spPr>
      </p:pic>
      <p:sp>
        <p:nvSpPr>
          <p:cNvPr id="5" name="Прямоугольник 4"/>
          <p:cNvSpPr/>
          <p:nvPr/>
        </p:nvSpPr>
        <p:spPr>
          <a:xfrm>
            <a:off x="1251678" y="1874517"/>
            <a:ext cx="5549245" cy="923330"/>
          </a:xfrm>
          <a:prstGeom prst="rect">
            <a:avLst/>
          </a:prstGeom>
        </p:spPr>
        <p:txBody>
          <a:bodyPr wrap="square">
            <a:spAutoFit/>
          </a:bodyPr>
          <a:lstStyle/>
          <a:p>
            <a:pPr>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Данная игра даёт представление педагогу о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сформированности</a:t>
            </a:r>
            <a:r>
              <a:rPr lang="ru-RU" dirty="0">
                <a:latin typeface="Times New Roman" panose="02020603050405020304" pitchFamily="18" charset="0"/>
                <a:ea typeface="Times New Roman" panose="02020603050405020304" pitchFamily="18" charset="0"/>
                <a:cs typeface="Times New Roman" panose="02020603050405020304" pitchFamily="18" charset="0"/>
              </a:rPr>
              <a:t> у детей понятий патриотической направленности.</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145448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Игра №2 </a:t>
            </a:r>
            <a:r>
              <a:rPr lang="ru-RU" b="1" dirty="0"/>
              <a:t>Угадай право</a:t>
            </a:r>
            <a:endParaRPr lang="ru-RU" dirty="0"/>
          </a:p>
        </p:txBody>
      </p:sp>
      <p:sp>
        <p:nvSpPr>
          <p:cNvPr id="3" name="Объект 2"/>
          <p:cNvSpPr>
            <a:spLocks noGrp="1"/>
          </p:cNvSpPr>
          <p:nvPr>
            <p:ph idx="1"/>
          </p:nvPr>
        </p:nvSpPr>
        <p:spPr>
          <a:xfrm>
            <a:off x="838986" y="1348033"/>
            <a:ext cx="7324627" cy="5260157"/>
          </a:xfrm>
        </p:spPr>
        <p:txBody>
          <a:bodyPr/>
          <a:lstStyle/>
          <a:p>
            <a:r>
              <a:rPr lang="ru-RU" dirty="0"/>
              <a:t>Одним из интересных упражнений, которое хорошо воспринимается детьми разного возраста, является игра</a:t>
            </a:r>
            <a:r>
              <a:rPr lang="ru-RU" b="1" dirty="0"/>
              <a:t> </a:t>
            </a:r>
            <a:r>
              <a:rPr lang="ru-RU" b="1" i="1" dirty="0"/>
              <a:t>«Угадай право»</a:t>
            </a:r>
            <a:r>
              <a:rPr lang="ru-RU" b="1" dirty="0"/>
              <a:t>.</a:t>
            </a:r>
            <a:endParaRPr lang="ru-RU" dirty="0"/>
          </a:p>
          <a:p>
            <a:r>
              <a:rPr lang="ru-RU" dirty="0"/>
              <a:t>Перед вами картинки с указанием прав человека, вам необходимо сопоставить данные права с фрагментом из песни.</a:t>
            </a:r>
          </a:p>
          <a:p>
            <a:r>
              <a:rPr lang="ru-RU" dirty="0"/>
              <a:t>1. Итак, звучит первая мелодия </a:t>
            </a:r>
            <a:r>
              <a:rPr lang="ru-RU" i="1" dirty="0"/>
              <a:t>(Я на солнышке лежу)</a:t>
            </a:r>
            <a:r>
              <a:rPr lang="ru-RU" dirty="0"/>
              <a:t>. Какое право обозначено в данной песне. </a:t>
            </a:r>
            <a:r>
              <a:rPr lang="ru-RU" b="1" dirty="0"/>
              <a:t>- право на отдых</a:t>
            </a:r>
            <a:endParaRPr lang="ru-RU" dirty="0"/>
          </a:p>
          <a:p>
            <a:r>
              <a:rPr lang="ru-RU" dirty="0"/>
              <a:t>2. </a:t>
            </a:r>
            <a:r>
              <a:rPr lang="ru-RU" i="1" dirty="0"/>
              <a:t>(в траве сидел кузнечик)</a:t>
            </a:r>
            <a:r>
              <a:rPr lang="ru-RU" dirty="0"/>
              <a:t>. Как вы думаете, о каком праве идёт речь в данной песне?- </a:t>
            </a:r>
            <a:r>
              <a:rPr lang="ru-RU" b="1" dirty="0"/>
              <a:t>право на жизнь.</a:t>
            </a:r>
            <a:endParaRPr lang="ru-RU" dirty="0"/>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6938" y="4141063"/>
            <a:ext cx="3613284" cy="266980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3391" y="1044647"/>
            <a:ext cx="3666831" cy="2933464"/>
          </a:xfrm>
          <a:prstGeom prst="rect">
            <a:avLst/>
          </a:prstGeom>
        </p:spPr>
      </p:pic>
    </p:spTree>
    <p:extLst>
      <p:ext uri="{BB962C8B-B14F-4D97-AF65-F5344CB8AC3E}">
        <p14:creationId xmlns:p14="http://schemas.microsoft.com/office/powerpoint/2010/main" val="2195537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Игра №2 </a:t>
            </a:r>
            <a:r>
              <a:rPr lang="ru-RU" b="1" dirty="0"/>
              <a:t>Угадай право</a:t>
            </a:r>
            <a:endParaRPr lang="ru-RU" dirty="0"/>
          </a:p>
        </p:txBody>
      </p:sp>
      <p:sp>
        <p:nvSpPr>
          <p:cNvPr id="3" name="Объект 2"/>
          <p:cNvSpPr>
            <a:spLocks noGrp="1"/>
          </p:cNvSpPr>
          <p:nvPr>
            <p:ph idx="1"/>
          </p:nvPr>
        </p:nvSpPr>
        <p:spPr>
          <a:xfrm>
            <a:off x="1119703" y="1475296"/>
            <a:ext cx="6365180" cy="3593591"/>
          </a:xfrm>
        </p:spPr>
        <p:txBody>
          <a:bodyPr/>
          <a:lstStyle/>
          <a:p>
            <a:r>
              <a:rPr lang="ru-RU" dirty="0"/>
              <a:t>3. песня </a:t>
            </a:r>
            <a:r>
              <a:rPr lang="ru-RU" i="1" dirty="0"/>
              <a:t>(По секрету всему свету расскажу)</a:t>
            </a:r>
            <a:r>
              <a:rPr lang="ru-RU" dirty="0"/>
              <a:t>- </a:t>
            </a:r>
            <a:r>
              <a:rPr lang="ru-RU" b="1" dirty="0"/>
              <a:t>право не на распространение информации.</a:t>
            </a:r>
            <a:endParaRPr lang="ru-RU" dirty="0"/>
          </a:p>
          <a:p>
            <a:r>
              <a:rPr lang="ru-RU" dirty="0"/>
              <a:t>4. песня </a:t>
            </a:r>
            <a:r>
              <a:rPr lang="ru-RU" i="1" dirty="0"/>
              <a:t>(Буквы разные писать)</a:t>
            </a:r>
            <a:r>
              <a:rPr lang="ru-RU" dirty="0"/>
              <a:t>- </a:t>
            </a:r>
            <a:r>
              <a:rPr lang="ru-RU" b="1" dirty="0"/>
              <a:t>право на образование.</a:t>
            </a:r>
            <a:endParaRPr lang="ru-RU" dirty="0"/>
          </a:p>
          <a:p>
            <a:r>
              <a:rPr lang="ru-RU" dirty="0"/>
              <a:t>5. песня </a:t>
            </a:r>
            <a:r>
              <a:rPr lang="ru-RU" i="1" dirty="0"/>
              <a:t>(А может быть ворона)</a:t>
            </a:r>
            <a:r>
              <a:rPr lang="ru-RU" dirty="0"/>
              <a:t> - </a:t>
            </a:r>
            <a:r>
              <a:rPr lang="ru-RU" b="1" dirty="0"/>
              <a:t>право на собственное мнение.</a:t>
            </a:r>
            <a:endParaRPr lang="ru-RU" dirty="0"/>
          </a:p>
          <a:p>
            <a:r>
              <a:rPr lang="ru-RU" dirty="0"/>
              <a:t>6. песня </a:t>
            </a:r>
            <a:r>
              <a:rPr lang="ru-RU" i="1" dirty="0"/>
              <a:t>(Три поросёнка</a:t>
            </a:r>
            <a:r>
              <a:rPr lang="ru-RU" dirty="0"/>
              <a:t>) - </a:t>
            </a:r>
            <a:r>
              <a:rPr lang="ru-RU" b="1" dirty="0"/>
              <a:t> право на жилище.</a:t>
            </a:r>
            <a:endParaRPr lang="ru-RU" dirty="0"/>
          </a:p>
          <a:p>
            <a:r>
              <a:rPr lang="ru-RU" i="1" dirty="0"/>
              <a:t>7. </a:t>
            </a:r>
            <a:r>
              <a:rPr lang="ru-RU" dirty="0"/>
              <a:t>песня </a:t>
            </a:r>
            <a:r>
              <a:rPr lang="ru-RU" i="1" dirty="0"/>
              <a:t>мамонтенка</a:t>
            </a:r>
            <a:r>
              <a:rPr lang="ru-RU" dirty="0"/>
              <a:t> -  </a:t>
            </a:r>
            <a:r>
              <a:rPr lang="ru-RU" b="1" dirty="0"/>
              <a:t>право  жить и воспитываться в семье.</a:t>
            </a:r>
            <a:endParaRPr lang="ru-RU" dirty="0"/>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5632" y="4889726"/>
            <a:ext cx="2347274" cy="176045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3616" y="1800517"/>
            <a:ext cx="2143126" cy="2384983"/>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5920" y="4788816"/>
            <a:ext cx="2638709" cy="1979032"/>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9703" y="4949176"/>
            <a:ext cx="2530940" cy="1687293"/>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19896" y="61272"/>
            <a:ext cx="1817827" cy="2234153"/>
          </a:xfrm>
          <a:prstGeom prst="rect">
            <a:avLst/>
          </a:prstGeom>
        </p:spPr>
      </p:pic>
    </p:spTree>
    <p:extLst>
      <p:ext uri="{BB962C8B-B14F-4D97-AF65-F5344CB8AC3E}">
        <p14:creationId xmlns:p14="http://schemas.microsoft.com/office/powerpoint/2010/main" val="2363141142"/>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Игра №2 </a:t>
            </a:r>
            <a:r>
              <a:rPr lang="ru-RU" b="1" dirty="0"/>
              <a:t>Угадай право</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54804" y="1461164"/>
            <a:ext cx="3448414" cy="2586311"/>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4804" y="4341511"/>
            <a:ext cx="3355318" cy="2516488"/>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192" y="1492131"/>
            <a:ext cx="3324520" cy="2493390"/>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192" y="4364609"/>
            <a:ext cx="3324520" cy="2493390"/>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64117" y="3129699"/>
            <a:ext cx="2724438" cy="3632584"/>
          </a:xfrm>
          <a:prstGeom prst="rect">
            <a:avLst/>
          </a:prstGeom>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47807" y="475410"/>
            <a:ext cx="3217683" cy="2413262"/>
          </a:xfrm>
          <a:prstGeom prst="rect">
            <a:avLst/>
          </a:prstGeom>
        </p:spPr>
      </p:pic>
    </p:spTree>
    <p:extLst>
      <p:ext uri="{BB962C8B-B14F-4D97-AF65-F5344CB8AC3E}">
        <p14:creationId xmlns:p14="http://schemas.microsoft.com/office/powerpoint/2010/main" val="1019684391"/>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1678" y="363531"/>
            <a:ext cx="10178322" cy="1492132"/>
          </a:xfrm>
        </p:spPr>
        <p:txBody>
          <a:bodyPr/>
          <a:lstStyle/>
          <a:p>
            <a:r>
              <a:rPr lang="ru-RU" dirty="0" smtClean="0"/>
              <a:t>Игра №3 </a:t>
            </a:r>
            <a:r>
              <a:rPr lang="ru-RU" b="1" dirty="0"/>
              <a:t>Юный детектив</a:t>
            </a:r>
            <a:endParaRPr lang="ru-RU" dirty="0"/>
          </a:p>
        </p:txBody>
      </p:sp>
      <p:sp>
        <p:nvSpPr>
          <p:cNvPr id="3" name="Объект 2"/>
          <p:cNvSpPr>
            <a:spLocks noGrp="1"/>
          </p:cNvSpPr>
          <p:nvPr>
            <p:ph idx="1"/>
          </p:nvPr>
        </p:nvSpPr>
        <p:spPr>
          <a:xfrm>
            <a:off x="1251678" y="1249053"/>
            <a:ext cx="10178322" cy="3593591"/>
          </a:xfrm>
        </p:spPr>
        <p:txBody>
          <a:bodyPr/>
          <a:lstStyle/>
          <a:p>
            <a:r>
              <a:rPr lang="ru-RU" b="1" dirty="0"/>
              <a:t>на выполнение каждого – 2 </a:t>
            </a:r>
            <a:r>
              <a:rPr lang="ru-RU" b="1" dirty="0" smtClean="0"/>
              <a:t>минуты</a:t>
            </a:r>
            <a:endParaRPr lang="ru-RU" dirty="0"/>
          </a:p>
        </p:txBody>
      </p:sp>
      <p:sp>
        <p:nvSpPr>
          <p:cNvPr id="4" name="Прямоугольник 3"/>
          <p:cNvSpPr/>
          <p:nvPr/>
        </p:nvSpPr>
        <p:spPr>
          <a:xfrm>
            <a:off x="983530" y="1918685"/>
            <a:ext cx="6096000" cy="2862322"/>
          </a:xfrm>
          <a:prstGeom prst="rect">
            <a:avLst/>
          </a:prstGeom>
        </p:spPr>
        <p:txBody>
          <a:bodyPr>
            <a:spAutoFit/>
          </a:bodyPr>
          <a:lstStyle/>
          <a:p>
            <a:pPr>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Определите по описанию героя сказки:</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ru-RU" dirty="0">
                <a:latin typeface="Times New Roman" panose="02020603050405020304" pitchFamily="18" charset="0"/>
                <a:ea typeface="Times New Roman" panose="02020603050405020304" pitchFamily="18" charset="0"/>
                <a:cs typeface="Times New Roman" panose="02020603050405020304" pitchFamily="18" charset="0"/>
              </a:rPr>
              <a:t>Он имел право на свободное передвижение в пределах станы, свободу мысли и совести, право на защиту от посягательства на честь и репутацию, но, в итоге, лиса нарушила его право на личную неприкосновенность и жизнь. </a:t>
            </a:r>
            <a:r>
              <a:rPr lang="ru-RU" b="1" dirty="0">
                <a:latin typeface="Times New Roman" panose="02020603050405020304" pitchFamily="18" charset="0"/>
                <a:ea typeface="Times New Roman" panose="02020603050405020304" pitchFamily="18" charset="0"/>
                <a:cs typeface="Times New Roman" panose="02020603050405020304" pitchFamily="18" charset="0"/>
              </a:rPr>
              <a:t>(Колобок)</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ru-RU" dirty="0">
                <a:latin typeface="Times New Roman" panose="02020603050405020304" pitchFamily="18" charset="0"/>
                <a:ea typeface="Times New Roman" panose="02020603050405020304" pitchFamily="18" charset="0"/>
                <a:cs typeface="Times New Roman" panose="02020603050405020304" pitchFamily="18" charset="0"/>
              </a:rPr>
              <a:t>Эта героиня русских сказок очень хитра и плутовата. Нарушая права других героев, она очень часто попадала сама в неприятные ситуации, в которых ее жизнь была в опасности</a:t>
            </a:r>
            <a:r>
              <a:rPr lang="ru-RU" b="1" dirty="0">
                <a:latin typeface="Times New Roman" panose="02020603050405020304" pitchFamily="18" charset="0"/>
                <a:ea typeface="Times New Roman" panose="02020603050405020304" pitchFamily="18" charset="0"/>
                <a:cs typeface="Times New Roman" panose="02020603050405020304" pitchFamily="18" charset="0"/>
              </a:rPr>
              <a:t>. (Лиса)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2881" y="1348033"/>
            <a:ext cx="4199447" cy="3831996"/>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4417" y="4654453"/>
            <a:ext cx="3846136" cy="2147426"/>
          </a:xfrm>
          <a:prstGeom prst="rect">
            <a:avLst/>
          </a:prstGeom>
        </p:spPr>
      </p:pic>
    </p:spTree>
    <p:extLst>
      <p:ext uri="{BB962C8B-B14F-4D97-AF65-F5344CB8AC3E}">
        <p14:creationId xmlns:p14="http://schemas.microsoft.com/office/powerpoint/2010/main" val="287211059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Badge">
  <a:themeElements>
    <a:clrScheme name="Красный">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TM10001106[[fn=Эмблема]]</Template>
  <TotalTime>1338</TotalTime>
  <Words>385</Words>
  <Application>Microsoft Office PowerPoint</Application>
  <PresentationFormat>Широкоэкранный</PresentationFormat>
  <Paragraphs>56</Paragraphs>
  <Slides>14</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14</vt:i4>
      </vt:variant>
    </vt:vector>
  </HeadingPairs>
  <TitlesOfParts>
    <vt:vector size="22" baseType="lpstr">
      <vt:lpstr>Arial</vt:lpstr>
      <vt:lpstr>Calibri</vt:lpstr>
      <vt:lpstr>Corbel</vt:lpstr>
      <vt:lpstr>Gill Sans MT</vt:lpstr>
      <vt:lpstr>Impact</vt:lpstr>
      <vt:lpstr>Symbol</vt:lpstr>
      <vt:lpstr>Times New Roman</vt:lpstr>
      <vt:lpstr>Badge</vt:lpstr>
      <vt:lpstr>«Влияние игровой деятельности на воспитание патриотизма у детей» </vt:lpstr>
      <vt:lpstr>Презентация PowerPoint</vt:lpstr>
      <vt:lpstr>Презентация PowerPoint</vt:lpstr>
      <vt:lpstr> Игра №1 Россия</vt:lpstr>
      <vt:lpstr>Игра №1 Россия</vt:lpstr>
      <vt:lpstr>Игра №2 Угадай право</vt:lpstr>
      <vt:lpstr>Игра №2 Угадай право</vt:lpstr>
      <vt:lpstr>Игра №2 Угадай право</vt:lpstr>
      <vt:lpstr>Игра №3 Юный детектив</vt:lpstr>
      <vt:lpstr>Игра №3 Юный детектив</vt:lpstr>
      <vt:lpstr>Игра №3 Юный детектив</vt:lpstr>
      <vt:lpstr>Игра №4 Дерево честности</vt:lpstr>
      <vt:lpstr>Игра №4 Дерево честности</vt:lpstr>
      <vt:lpstr>Вывод</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«Влияние игровой деятельности на воспитание патриотизма у детей»</dc:title>
  <dc:creator>Владимир</dc:creator>
  <cp:lastModifiedBy>Владимир</cp:lastModifiedBy>
  <cp:revision>10</cp:revision>
  <dcterms:created xsi:type="dcterms:W3CDTF">2024-02-11T09:00:56Z</dcterms:created>
  <dcterms:modified xsi:type="dcterms:W3CDTF">2024-02-12T07:18:58Z</dcterms:modified>
</cp:coreProperties>
</file>